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68" r:id="rId3"/>
    <p:sldId id="269" r:id="rId4"/>
    <p:sldId id="271" r:id="rId5"/>
    <p:sldId id="272" r:id="rId6"/>
    <p:sldId id="274" r:id="rId7"/>
    <p:sldId id="273" r:id="rId8"/>
    <p:sldId id="275" r:id="rId9"/>
    <p:sldId id="276" r:id="rId10"/>
    <p:sldId id="277" r:id="rId11"/>
    <p:sldId id="278" r:id="rId12"/>
    <p:sldId id="279" r:id="rId13"/>
  </p:sldIdLst>
  <p:sldSz cx="9144000" cy="6858000" type="screen4x3"/>
  <p:notesSz cx="6808788" cy="98234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44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466C7-CB36-4145-AC6A-266096685829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36600"/>
            <a:ext cx="4910138" cy="3684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665663"/>
            <a:ext cx="5446712" cy="4421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31325"/>
            <a:ext cx="2951163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331325"/>
            <a:ext cx="2951162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385B1-F8BE-41A4-8672-F0E23201F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385B1-F8BE-41A4-8672-F0E23201FEC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008B00E-7DA0-467B-945A-2F335ACDC2A4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32560" y="1357298"/>
            <a:ext cx="6925654" cy="2928958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r-Latn-R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r-Latn-R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r-Latn-R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r-Latn-R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r-Latn-R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r-Latn-R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r-Latn-R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r-Cyrl-R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ДИГИТАЛНО</a:t>
            </a:r>
            <a:r>
              <a:rPr lang="sr-Cyrl-RS" dirty="0" smtClean="0"/>
              <a:t> </a:t>
            </a:r>
            <a:r>
              <a:rPr lang="sr-Cyrl-R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НАСИЉЕ И БЕЗБЕДНОСТ ДЕЦЕ НА ИНТЕРНЕТУ</a:t>
            </a:r>
            <a:r>
              <a:rPr lang="sr-Latn-R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r-Latn-R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r-Latn-RS" sz="1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sr-Cyrl-RS" sz="1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изводи из приручника “Дигитално насиље-превенција и реаговање-Д.Кузмановић,Б.Лајовић,С.Грујић и Г.Меденица)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43446"/>
            <a:ext cx="7772400" cy="1000132"/>
          </a:xfrm>
        </p:spPr>
        <p:txBody>
          <a:bodyPr>
            <a:normAutofit/>
          </a:bodyPr>
          <a:lstStyle/>
          <a:p>
            <a:pPr algn="r"/>
            <a:r>
              <a:rPr lang="sr-Cyrl-CS" sz="1800" b="1" dirty="0" smtClean="0"/>
              <a:t>Март, 2016.</a:t>
            </a:r>
          </a:p>
          <a:p>
            <a:pPr algn="r"/>
            <a:r>
              <a:rPr lang="sr-Cyrl-CS" sz="1800" b="1" dirty="0" smtClean="0"/>
              <a:t>Аутор: Драгана Петровић</a:t>
            </a:r>
            <a:endParaRPr lang="en-US" sz="1800" b="1" dirty="0"/>
          </a:p>
        </p:txBody>
      </p:sp>
      <p:pic>
        <p:nvPicPr>
          <p:cNvPr id="2050" name="Picture 2" descr="C:\Users\Pc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9950" y="642919"/>
            <a:ext cx="1573078" cy="1428760"/>
          </a:xfrm>
          <a:prstGeom prst="rect">
            <a:avLst/>
          </a:prstGeom>
          <a:noFill/>
        </p:spPr>
      </p:pic>
      <p:pic>
        <p:nvPicPr>
          <p:cNvPr id="2051" name="Picture 3" descr="C:\Users\Pc\Desktop\images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4714883"/>
            <a:ext cx="2000264" cy="171449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</a:t>
            </a:r>
            <a:r>
              <a:rPr lang="sr-Cyrl-RS" dirty="0" smtClean="0"/>
              <a:t>ако бити “безбедан”?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</a:t>
            </a:r>
            <a:r>
              <a:rPr lang="sr-Cyrl-RS" dirty="0" smtClean="0"/>
              <a:t>азвити дигиталну писменост  уз примену тех ничких мера заштите,</a:t>
            </a:r>
          </a:p>
          <a:p>
            <a:r>
              <a:rPr lang="ru-RU" dirty="0" smtClean="0"/>
              <a:t>Р</a:t>
            </a:r>
            <a:r>
              <a:rPr lang="sr-Cyrl-RS" dirty="0" smtClean="0"/>
              <a:t>азвијати свест о ризицима и опасностима,</a:t>
            </a:r>
          </a:p>
          <a:p>
            <a:r>
              <a:rPr lang="ru-RU" dirty="0" smtClean="0"/>
              <a:t>И</a:t>
            </a:r>
            <a:r>
              <a:rPr lang="sr-Cyrl-RS" dirty="0" smtClean="0"/>
              <a:t>нформишите се  о дигиталном насиљу,</a:t>
            </a:r>
          </a:p>
          <a:p>
            <a:r>
              <a:rPr lang="ru-RU" dirty="0" smtClean="0"/>
              <a:t>К</a:t>
            </a:r>
            <a:r>
              <a:rPr lang="sr-Cyrl-RS" dirty="0" smtClean="0"/>
              <a:t>оришћење интернета сведите на разумну меру,има и других занимљивих начина коришћења слободног времена,</a:t>
            </a:r>
          </a:p>
          <a:p>
            <a:r>
              <a:rPr lang="ru-RU" dirty="0" smtClean="0"/>
              <a:t>С</a:t>
            </a:r>
            <a:r>
              <a:rPr lang="sr-Cyrl-RS" dirty="0" smtClean="0"/>
              <a:t>тицати социјалне вештине- ненасилну комуникацију у реалном и дигиталном окружењу,</a:t>
            </a:r>
          </a:p>
          <a:p>
            <a:r>
              <a:rPr lang="ru-RU" dirty="0" smtClean="0"/>
              <a:t>Б</a:t>
            </a:r>
            <a:r>
              <a:rPr lang="sr-Cyrl-RS" dirty="0" smtClean="0"/>
              <a:t>ити безбедан пре свега значи бити опрезан и на време препознати опасности, бити одговоран према себи и другима.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</a:t>
            </a:r>
            <a:r>
              <a:rPr lang="sr-Cyrl-RS" dirty="0" smtClean="0"/>
              <a:t>ере предострожности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</a:t>
            </a:r>
            <a:r>
              <a:rPr lang="sr-Cyrl-RS" dirty="0" smtClean="0"/>
              <a:t>ријатеље бирајмо пажљиво,</a:t>
            </a:r>
          </a:p>
          <a:p>
            <a:r>
              <a:rPr lang="ru-RU" dirty="0" smtClean="0"/>
              <a:t>П</a:t>
            </a:r>
            <a:r>
              <a:rPr lang="sr-Cyrl-RS" dirty="0" smtClean="0"/>
              <a:t>ажљиво бирајмо материјал који постављамо на свој профил,</a:t>
            </a:r>
          </a:p>
          <a:p>
            <a:r>
              <a:rPr lang="ru-RU" dirty="0" smtClean="0"/>
              <a:t>Н</a:t>
            </a:r>
            <a:r>
              <a:rPr lang="sr-Cyrl-RS" dirty="0" smtClean="0"/>
              <a:t>е откривајте своју лозинку чак и најбољим дуговима/другарицама,</a:t>
            </a:r>
          </a:p>
          <a:p>
            <a:r>
              <a:rPr lang="ru-RU" dirty="0" smtClean="0"/>
              <a:t>Н</a:t>
            </a:r>
            <a:r>
              <a:rPr lang="sr-Cyrl-RS" dirty="0" smtClean="0"/>
              <a:t>е откривајте информације о себи и другима (адреса,телефон) непознатим особама,</a:t>
            </a:r>
          </a:p>
          <a:p>
            <a:r>
              <a:rPr lang="ru-RU" dirty="0" smtClean="0"/>
              <a:t>Н</a:t>
            </a:r>
            <a:r>
              <a:rPr lang="sr-Cyrl-RS" dirty="0" smtClean="0"/>
              <a:t>и случајно не прихватајте позиве за сусрет са особама које сте упознали преко интернета (неки то умеју да злоупотребе чак и са трагичним последицама)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c\Desktop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00042"/>
            <a:ext cx="8001024" cy="6000792"/>
          </a:xfrm>
          <a:prstGeom prst="rect">
            <a:avLst/>
          </a:prstGeom>
          <a:noFill/>
        </p:spPr>
      </p:pic>
      <p:pic>
        <p:nvPicPr>
          <p:cNvPr id="5123" name="Picture 3" descr="C:\Users\Pc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86588" y="460375"/>
            <a:ext cx="2076450" cy="18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928670"/>
            <a:ext cx="7772400" cy="142876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Ш</a:t>
            </a:r>
            <a:r>
              <a:rPr lang="sr-Cyrl-RS" sz="2800" dirty="0" smtClean="0"/>
              <a:t>та је дигитално насиље?</a:t>
            </a:r>
            <a:br>
              <a:rPr lang="sr-Cyrl-RS" sz="2800" dirty="0" smtClean="0"/>
            </a:br>
            <a:r>
              <a:rPr lang="sr-Cyrl-RS" sz="2800" dirty="0" smtClean="0"/>
              <a:t/>
            </a:r>
            <a:br>
              <a:rPr lang="sr-Cyrl-RS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1928802"/>
            <a:ext cx="7772400" cy="457203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b="1" dirty="0" smtClean="0"/>
              <a:t>Д</a:t>
            </a:r>
            <a:r>
              <a:rPr lang="sr-Cyrl-RS" b="1" dirty="0" smtClean="0"/>
              <a:t>игитално насиље (енг.</a:t>
            </a:r>
            <a:r>
              <a:rPr lang="en-US" b="1" dirty="0" err="1" smtClean="0"/>
              <a:t>syberbullyng</a:t>
            </a:r>
            <a:r>
              <a:rPr lang="sr-Cyrl-RS" b="1" dirty="0" smtClean="0"/>
              <a:t>) је коришћење дигиталне технологије (интернета и мобилних телефона) са циљем да се друга особа узнемири, повреди, понизи и да јој се нанесе штета. </a:t>
            </a:r>
            <a:r>
              <a:rPr lang="ru-RU" b="1" dirty="0" smtClean="0"/>
              <a:t>О</a:t>
            </a:r>
            <a:r>
              <a:rPr lang="sr-Cyrl-RS" b="1" dirty="0" smtClean="0"/>
              <a:t>но је релативно нов феномен, али је већ распрострањен.</a:t>
            </a:r>
          </a:p>
          <a:p>
            <a:pPr algn="l"/>
            <a:r>
              <a:rPr lang="ru-RU" b="1" dirty="0" smtClean="0"/>
              <a:t>Н</a:t>
            </a:r>
            <a:r>
              <a:rPr lang="sr-Cyrl-RS" b="1" dirty="0" smtClean="0"/>
              <a:t>ајчешпће се врши путем:</a:t>
            </a:r>
          </a:p>
          <a:p>
            <a:pPr algn="l"/>
            <a:r>
              <a:rPr lang="sr-Cyrl-RS" b="1" dirty="0" smtClean="0">
                <a:latin typeface="Calibri"/>
                <a:cs typeface="Calibri"/>
              </a:rPr>
              <a:t>→социјалних мрежа и платформи за дељење видео садржаја,</a:t>
            </a:r>
          </a:p>
          <a:p>
            <a:pPr algn="l"/>
            <a:r>
              <a:rPr lang="sr-Cyrl-RS" b="1" dirty="0" smtClean="0">
                <a:latin typeface="Calibri"/>
                <a:cs typeface="Calibri"/>
              </a:rPr>
              <a:t>→ имејлова,</a:t>
            </a:r>
          </a:p>
          <a:p>
            <a:pPr algn="l"/>
            <a:r>
              <a:rPr lang="sr-Cyrl-RS" b="1" dirty="0" smtClean="0">
                <a:latin typeface="Calibri"/>
                <a:cs typeface="Calibri"/>
              </a:rPr>
              <a:t>→текстуалних порукам,</a:t>
            </a:r>
          </a:p>
          <a:p>
            <a:pPr algn="l"/>
            <a:r>
              <a:rPr lang="sr-Cyrl-RS" b="1" dirty="0" smtClean="0">
                <a:latin typeface="Calibri"/>
                <a:cs typeface="Calibri"/>
              </a:rPr>
              <a:t>→ сликовних порука и видео материјала,</a:t>
            </a:r>
          </a:p>
          <a:p>
            <a:pPr algn="l"/>
            <a:r>
              <a:rPr lang="sr-Cyrl-RS" b="1" dirty="0" smtClean="0">
                <a:latin typeface="Calibri"/>
                <a:cs typeface="Calibri"/>
              </a:rPr>
              <a:t>→ причаоница или “соба за четовање”,</a:t>
            </a:r>
          </a:p>
          <a:p>
            <a:pPr algn="l"/>
            <a:r>
              <a:rPr lang="sr-Cyrl-RS" b="1" dirty="0" smtClean="0">
                <a:latin typeface="Calibri"/>
                <a:cs typeface="Calibri"/>
              </a:rPr>
              <a:t>→блогова, форума,</a:t>
            </a:r>
          </a:p>
          <a:p>
            <a:pPr algn="l"/>
            <a:r>
              <a:rPr lang="sr-Cyrl-RS" b="1" dirty="0" smtClean="0">
                <a:latin typeface="Calibri"/>
                <a:cs typeface="Calibri"/>
              </a:rPr>
              <a:t>→ онлајн видео игара.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</a:t>
            </a:r>
            <a:r>
              <a:rPr lang="sr-Cyrl-RS" dirty="0" smtClean="0"/>
              <a:t>еке од заблуда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0166" y="2285992"/>
            <a:ext cx="5786478" cy="342902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sr-Cyrl-RS" dirty="0" smtClean="0"/>
          </a:p>
          <a:p>
            <a:r>
              <a:rPr lang="ru-RU" dirty="0" smtClean="0"/>
              <a:t>Д</a:t>
            </a:r>
            <a:r>
              <a:rPr lang="sr-Cyrl-RS" dirty="0" smtClean="0"/>
              <a:t>игитално насиље дешава се у “виртуелном свету” и због тога је мање опасно од класичног насиља које се дешава у реалном свету.</a:t>
            </a:r>
            <a:endParaRPr lang="sr-Latn-RS" dirty="0" smtClean="0"/>
          </a:p>
          <a:p>
            <a:r>
              <a:rPr lang="ru-RU" dirty="0" smtClean="0"/>
              <a:t>М</a:t>
            </a:r>
            <a:r>
              <a:rPr lang="sr-Cyrl-RS" dirty="0" smtClean="0"/>
              <a:t>лади који су насилни путем интернета, обично нису насилни у директној комуникацији.</a:t>
            </a:r>
          </a:p>
          <a:p>
            <a:endParaRPr lang="sr-Cyrl-RS" sz="2000" dirty="0" smtClean="0"/>
          </a:p>
          <a:p>
            <a:endParaRPr lang="sr-Latn-RS" dirty="0" smtClean="0"/>
          </a:p>
          <a:p>
            <a:endParaRPr lang="en-US" dirty="0"/>
          </a:p>
        </p:txBody>
      </p:sp>
      <p:pic>
        <p:nvPicPr>
          <p:cNvPr id="3074" name="Picture 2" descr="C:\Users\Pc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500042"/>
            <a:ext cx="2643206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</a:t>
            </a:r>
            <a:r>
              <a:rPr lang="sr-Cyrl-RS" dirty="0" smtClean="0"/>
              <a:t>игитална писменост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85860"/>
            <a:ext cx="8183880" cy="214314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Б</a:t>
            </a:r>
            <a:r>
              <a:rPr lang="sr-Cyrl-RS" dirty="0" smtClean="0"/>
              <a:t>езбедно понашање на интернету представља један од кључних аспеката дигиталне писмености, а дигитална писменост  једна је од кључних компетенција за чији је развој у највећем делу света задужен систем формалног образовања.Корисник мора добро да познаје “алат” са којим барата и да буде едукован и информисан о употреби и могућностима злоупотребе, односно последицама.</a:t>
            </a:r>
            <a:endParaRPr lang="en-US" dirty="0"/>
          </a:p>
        </p:txBody>
      </p:sp>
      <p:pic>
        <p:nvPicPr>
          <p:cNvPr id="1026" name="Picture 2" descr="C:\Users\Pc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357562"/>
            <a:ext cx="6572296" cy="30718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929066"/>
            <a:ext cx="8043890" cy="714380"/>
          </a:xfrm>
        </p:spPr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rmAutofit fontScale="92500" lnSpcReduction="10000"/>
          </a:bodyPr>
          <a:lstStyle/>
          <a:p>
            <a:r>
              <a:rPr lang="sr-Cyrl-RS" dirty="0" smtClean="0"/>
              <a:t>Врсте ризика на интернету:</a:t>
            </a:r>
          </a:p>
          <a:p>
            <a:r>
              <a:rPr lang="sr-Cyrl-RS" sz="2400" dirty="0" smtClean="0"/>
              <a:t> </a:t>
            </a:r>
            <a:r>
              <a:rPr lang="ru-RU" sz="2400" dirty="0" smtClean="0"/>
              <a:t>П</a:t>
            </a:r>
            <a:r>
              <a:rPr lang="sr-Cyrl-RS" sz="2400" dirty="0" smtClean="0"/>
              <a:t>остављање недозвољеног материјала и потенцијално штетних садржаја;</a:t>
            </a:r>
          </a:p>
          <a:p>
            <a:r>
              <a:rPr lang="ru-RU" sz="2400" dirty="0" smtClean="0"/>
              <a:t>У</a:t>
            </a:r>
            <a:r>
              <a:rPr lang="sr-Cyrl-RS" sz="2400" dirty="0" smtClean="0"/>
              <a:t>знемиравање и дигитално насиље над другима (прихватање пријатељства и комуницирање са непознатим особама,врбовање,уцене...)</a:t>
            </a:r>
          </a:p>
          <a:p>
            <a:r>
              <a:rPr lang="ru-RU" sz="2400" dirty="0" smtClean="0"/>
              <a:t>Н</a:t>
            </a:r>
            <a:r>
              <a:rPr lang="sr-Cyrl-RS" sz="2400" dirty="0" smtClean="0"/>
              <a:t>еовлашћено коришћење ауторских  права /жртва огласа, спамова, спонзорства);</a:t>
            </a:r>
          </a:p>
          <a:p>
            <a:r>
              <a:rPr lang="ru-RU" sz="2400" dirty="0" smtClean="0"/>
              <a:t>О</a:t>
            </a:r>
            <a:r>
              <a:rPr lang="sr-Cyrl-RS" sz="2400" dirty="0" smtClean="0"/>
              <a:t>нлајн коцкање/ стварање зависности </a:t>
            </a:r>
          </a:p>
          <a:p>
            <a:r>
              <a:rPr lang="ru-RU" sz="2400" dirty="0" smtClean="0"/>
              <a:t>О</a:t>
            </a:r>
            <a:r>
              <a:rPr lang="sr-Cyrl-RS" sz="2400" dirty="0" smtClean="0"/>
              <a:t>нлајн куповина/ несвесно улажење у договоре око куповине производа;</a:t>
            </a:r>
          </a:p>
          <a:p>
            <a:r>
              <a:rPr lang="ru-RU" sz="2400" dirty="0" smtClean="0"/>
              <a:t>О</a:t>
            </a:r>
            <a:r>
              <a:rPr lang="sr-Cyrl-RS" sz="2400" dirty="0" smtClean="0"/>
              <a:t>ткивање личних података/ злоупотреба фотографија, жртва крађе идентитета;</a:t>
            </a:r>
          </a:p>
          <a:p>
            <a:r>
              <a:rPr lang="ru-RU" sz="2400" dirty="0" smtClean="0"/>
              <a:t>Х</a:t>
            </a:r>
            <a:r>
              <a:rPr lang="sr-Cyrl-RS" sz="2400" dirty="0" smtClean="0"/>
              <a:t>акерисање /злонамерни  кодови, вируси...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РИЗИЦИ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 smtClean="0"/>
              <a:t>Л</a:t>
            </a:r>
            <a:r>
              <a:rPr lang="sr-Cyrl-RS" sz="2400" dirty="0" smtClean="0"/>
              <a:t>ака доступност профила “отворени” профили чији садржај се може видети;</a:t>
            </a:r>
          </a:p>
          <a:p>
            <a:r>
              <a:rPr lang="sr-Cyrl-RS" sz="2400" dirty="0" smtClean="0"/>
              <a:t>“гомилање пријатеља”</a:t>
            </a:r>
          </a:p>
          <a:p>
            <a:r>
              <a:rPr lang="ru-RU" sz="2400" dirty="0" smtClean="0"/>
              <a:t>П</a:t>
            </a:r>
            <a:r>
              <a:rPr lang="sr-Cyrl-RS" sz="2400" dirty="0" smtClean="0"/>
              <a:t>ретерано “шеровање” информација које могу довести у опасност власника,</a:t>
            </a:r>
          </a:p>
          <a:p>
            <a:r>
              <a:rPr lang="ru-RU" sz="2400" dirty="0" smtClean="0"/>
              <a:t>Н</a:t>
            </a:r>
            <a:r>
              <a:rPr lang="sr-Cyrl-RS" sz="2400" dirty="0" smtClean="0"/>
              <a:t>епримерени коментари, видео-снимци, фотографије,</a:t>
            </a:r>
          </a:p>
          <a:p>
            <a:r>
              <a:rPr lang="ru-RU" sz="2400" dirty="0" smtClean="0"/>
              <a:t>К</a:t>
            </a:r>
            <a:r>
              <a:rPr lang="sr-Cyrl-RS" sz="2400" dirty="0" smtClean="0"/>
              <a:t>рађа идентитета (остављањем поверљивих информација о личности на интернету/друштвеним мрежама)</a:t>
            </a:r>
          </a:p>
          <a:p>
            <a:r>
              <a:rPr lang="ru-RU" sz="2400" dirty="0" smtClean="0"/>
              <a:t>З</a:t>
            </a:r>
            <a:r>
              <a:rPr lang="sr-Cyrl-RS" sz="2400" dirty="0" smtClean="0"/>
              <a:t>лоупотреба информација/фотографија у циљу уцене, узненмиравања,ниподаштавања, застрашивања у виртуелном свету, од стране  појединца/ке или групе.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Ризицу се повећавају: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000240"/>
            <a:ext cx="6708292" cy="4248160"/>
          </a:xfrm>
        </p:spPr>
        <p:txBody>
          <a:bodyPr/>
          <a:lstStyle/>
          <a:p>
            <a:r>
              <a:rPr lang="ru-RU" sz="2400" dirty="0" smtClean="0"/>
              <a:t>Ш</a:t>
            </a:r>
            <a:r>
              <a:rPr lang="sr-Cyrl-RS" sz="2400" dirty="0" smtClean="0"/>
              <a:t>то се више времена проводи на интернету ,</a:t>
            </a:r>
          </a:p>
          <a:p>
            <a:r>
              <a:rPr lang="ru-RU" sz="2400" dirty="0" smtClean="0"/>
              <a:t>Д</a:t>
            </a:r>
            <a:r>
              <a:rPr lang="sr-Cyrl-RS" sz="2400" dirty="0" smtClean="0"/>
              <a:t>авање личних података и фотографија, или давање туђих података,</a:t>
            </a:r>
          </a:p>
          <a:p>
            <a:r>
              <a:rPr lang="ru-RU" sz="2400" dirty="0" smtClean="0"/>
              <a:t>У</a:t>
            </a:r>
            <a:r>
              <a:rPr lang="sr-Cyrl-RS" sz="2400" dirty="0" smtClean="0"/>
              <a:t>ченици који су склонији ризичном понашању чешће су укључени у дигитално насиље,</a:t>
            </a:r>
          </a:p>
          <a:p>
            <a:r>
              <a:rPr lang="ru-RU" sz="2400" dirty="0" smtClean="0"/>
              <a:t>В</a:t>
            </a:r>
            <a:r>
              <a:rPr lang="sr-Cyrl-RS" sz="2400" dirty="0" smtClean="0"/>
              <a:t>исок степен анонимности,</a:t>
            </a:r>
          </a:p>
          <a:p>
            <a:r>
              <a:rPr lang="ru-RU" sz="2400" dirty="0" smtClean="0"/>
              <a:t>У</a:t>
            </a:r>
            <a:r>
              <a:rPr lang="sr-Cyrl-RS" sz="2400" dirty="0" smtClean="0"/>
              <a:t>кљученост великог броја особа,</a:t>
            </a:r>
          </a:p>
          <a:p>
            <a:r>
              <a:rPr lang="ru-RU" sz="2400" dirty="0" smtClean="0"/>
              <a:t>Б</a:t>
            </a:r>
            <a:r>
              <a:rPr lang="sr-Cyrl-RS" sz="2400" dirty="0" smtClean="0"/>
              <a:t>рзина ширења информација,</a:t>
            </a:r>
          </a:p>
          <a:p>
            <a:r>
              <a:rPr lang="ru-RU" sz="2400" dirty="0" smtClean="0"/>
              <a:t>С</a:t>
            </a:r>
            <a:r>
              <a:rPr lang="sr-Cyrl-RS" sz="2400" dirty="0" smtClean="0"/>
              <a:t>тална доступност и низ других манифестација...</a:t>
            </a:r>
            <a:endParaRPr lang="en-US" sz="2400" dirty="0"/>
          </a:p>
        </p:txBody>
      </p:sp>
      <p:pic>
        <p:nvPicPr>
          <p:cNvPr id="4098" name="Picture 2" descr="C:\Users\Pc\Desktop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0"/>
            <a:ext cx="2285983" cy="1857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</a:t>
            </a:r>
            <a:r>
              <a:rPr lang="sr-Cyrl-RS" dirty="0" smtClean="0"/>
              <a:t>наци изложености дигиталном насиљу код деце: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М</a:t>
            </a:r>
            <a:r>
              <a:rPr lang="sr-Cyrl-RS" sz="2000" dirty="0" smtClean="0"/>
              <a:t>лади који су постали “жртве” често остају усамљени са својим проблемима, јер немају поверења или збиог стида,</a:t>
            </a:r>
          </a:p>
          <a:p>
            <a:r>
              <a:rPr lang="ru-RU" sz="2000" dirty="0" smtClean="0"/>
              <a:t>П</a:t>
            </a:r>
            <a:r>
              <a:rPr lang="sr-Cyrl-RS" sz="2000" dirty="0" smtClean="0"/>
              <a:t>оказују узнемиреност током или након коришћења интернета,</a:t>
            </a:r>
          </a:p>
          <a:p>
            <a:r>
              <a:rPr lang="ru-RU" sz="2000" dirty="0" smtClean="0"/>
              <a:t>Н</a:t>
            </a:r>
            <a:r>
              <a:rPr lang="sr-Cyrl-RS" sz="2000" dirty="0" smtClean="0"/>
              <a:t>еочекивано мења своје навике у вези са коришћењем дигиталних оруђа, постје опрезниј, користи додатне мере заштите,</a:t>
            </a:r>
          </a:p>
          <a:p>
            <a:r>
              <a:rPr lang="ru-RU" sz="2000" dirty="0" smtClean="0"/>
              <a:t>И</a:t>
            </a:r>
            <a:r>
              <a:rPr lang="sr-Cyrl-RS" sz="2000" dirty="0" smtClean="0"/>
              <a:t>збегава дружење са вршњацима, делује одсутно, нерасположено, несигурно, раздражљиво,изолују се и др,</a:t>
            </a:r>
          </a:p>
          <a:p>
            <a:r>
              <a:rPr lang="ru-RU" sz="2000" dirty="0" smtClean="0"/>
              <a:t>Н</a:t>
            </a:r>
            <a:r>
              <a:rPr lang="sr-Cyrl-RS" sz="2000" dirty="0" smtClean="0"/>
              <a:t>ије мотивисано за учење, има проблем са концентрацијом, постиже лошији успех у школи,</a:t>
            </a:r>
          </a:p>
          <a:p>
            <a:r>
              <a:rPr lang="ru-RU" sz="2000" dirty="0" smtClean="0"/>
              <a:t>И</a:t>
            </a:r>
            <a:r>
              <a:rPr lang="sr-Cyrl-RS" sz="2000" dirty="0" smtClean="0"/>
              <a:t>збегава школу, често изостаје из школе, јер је не опажа као безбедно место,</a:t>
            </a:r>
          </a:p>
          <a:p>
            <a:r>
              <a:rPr lang="ru-RU" sz="2000" dirty="0" smtClean="0"/>
              <a:t>И</a:t>
            </a:r>
            <a:r>
              <a:rPr lang="sr-Cyrl-RS" sz="2000" dirty="0" smtClean="0"/>
              <a:t>ма различите психосоматске симптоме/ главобоља, муцање, болови у стомаку, нагло мршављење или гојење, ноћне море, самоубилачке мисли и др.),</a:t>
            </a:r>
          </a:p>
          <a:p>
            <a:r>
              <a:rPr lang="ru-RU" sz="2000" dirty="0" smtClean="0"/>
              <a:t>У</a:t>
            </a:r>
            <a:r>
              <a:rPr lang="sr-Cyrl-RS" sz="2000" dirty="0" smtClean="0"/>
              <a:t> драстичним случајевима може се користити и алкохол или дрога....</a:t>
            </a:r>
          </a:p>
          <a:p>
            <a:endParaRPr lang="sr-Cyrl-R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sr-Cyrl-RS" dirty="0" smtClean="0"/>
              <a:t>оследице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М</a:t>
            </a:r>
            <a:r>
              <a:rPr lang="sr-Cyrl-RS" dirty="0" smtClean="0"/>
              <a:t>огу се јавити озбиљне последице по психофизичко здравље, емоционалне и социјално функционисање.</a:t>
            </a:r>
          </a:p>
          <a:p>
            <a:r>
              <a:rPr lang="ru-RU" dirty="0" smtClean="0"/>
              <a:t>Д</a:t>
            </a:r>
            <a:r>
              <a:rPr lang="sr-Cyrl-RS" dirty="0" smtClean="0"/>
              <a:t>игитално насиље неодвојиво је од класичног насиља. Иако се дешава у “виртуелном окружењу” дигитално насиље често има узроке и/или последице у реалном окружењу (лоша комуникација, сукоби,туче, бежање од школе и др.облици асоцијалног понашања).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544</TotalTime>
  <Words>791</Words>
  <Application>Microsoft Office PowerPoint</Application>
  <PresentationFormat>On-screen Show (4:3)</PresentationFormat>
  <Paragraphs>69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    ДИГИТАЛНО НАСИЉЕ И БЕЗБЕДНОСТ ДЕЦЕ НА ИНТЕРНЕТУ (изводи из приручника “Дигитално насиље-превенција и реаговање-Д.Кузмановић,Б.Лајовић,С.Грујић и Г.Меденица)</vt:lpstr>
      <vt:lpstr>Шта је дигитално насиље?  </vt:lpstr>
      <vt:lpstr>Неке од заблуда</vt:lpstr>
      <vt:lpstr>Дигитална писменост</vt:lpstr>
      <vt:lpstr>Slide 5</vt:lpstr>
      <vt:lpstr> РИЗИЦИ</vt:lpstr>
      <vt:lpstr>Ризицу се повећавају:</vt:lpstr>
      <vt:lpstr>Знаци изложености дигиталном насиљу код деце:</vt:lpstr>
      <vt:lpstr>Последице </vt:lpstr>
      <vt:lpstr>Како бити “безбедан”?</vt:lpstr>
      <vt:lpstr>Мере предострожности</vt:lpstr>
      <vt:lpstr>Slide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Corporate Edition</cp:lastModifiedBy>
  <cp:revision>65</cp:revision>
  <dcterms:created xsi:type="dcterms:W3CDTF">2013-11-27T07:48:45Z</dcterms:created>
  <dcterms:modified xsi:type="dcterms:W3CDTF">2016-03-15T10:16:01Z</dcterms:modified>
</cp:coreProperties>
</file>