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8" r:id="rId3"/>
    <p:sldId id="270" r:id="rId4"/>
    <p:sldId id="271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72" r:id="rId15"/>
    <p:sldId id="267" r:id="rId16"/>
  </p:sldIdLst>
  <p:sldSz cx="9144000" cy="6858000" type="screen4x3"/>
  <p:notesSz cx="6808788" cy="9823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34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добро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5 -8.RAZREDA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83.81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лоше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5 -8.RAZREDA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не знам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5 -8.RAZREDA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16.190000000000001</c:v>
                </c:pt>
              </c:numCache>
            </c:numRef>
          </c:val>
        </c:ser>
        <c:shape val="box"/>
        <c:axId val="83785984"/>
        <c:axId val="83795968"/>
        <c:axId val="0"/>
      </c:bar3DChart>
      <c:catAx>
        <c:axId val="83785984"/>
        <c:scaling>
          <c:orientation val="minMax"/>
        </c:scaling>
        <c:axPos val="b"/>
        <c:numFmt formatCode="d/mmm" sourceLinked="1"/>
        <c:tickLblPos val="nextTo"/>
        <c:crossAx val="83795968"/>
        <c:crosses val="autoZero"/>
        <c:auto val="1"/>
        <c:lblAlgn val="ctr"/>
        <c:lblOffset val="100"/>
      </c:catAx>
      <c:valAx>
        <c:axId val="83795968"/>
        <c:scaling>
          <c:orientation val="minMax"/>
        </c:scaling>
        <c:axPos val="l"/>
        <c:majorGridlines/>
        <c:numFmt formatCode="General" sourceLinked="1"/>
        <c:tickLblPos val="nextTo"/>
        <c:crossAx val="837859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често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5-8.razreda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12.38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ретко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5-8.razreda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79.040000000000006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никад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5-8.razreda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8.57</c:v>
                </c:pt>
              </c:numCache>
            </c:numRef>
          </c:val>
        </c:ser>
        <c:shape val="cylinder"/>
        <c:axId val="84470400"/>
        <c:axId val="84488576"/>
        <c:axId val="0"/>
      </c:bar3DChart>
      <c:catAx>
        <c:axId val="84470400"/>
        <c:scaling>
          <c:orientation val="minMax"/>
        </c:scaling>
        <c:axPos val="b"/>
        <c:numFmt formatCode="General" sourceLinked="1"/>
        <c:tickLblPos val="nextTo"/>
        <c:crossAx val="84488576"/>
        <c:crosses val="autoZero"/>
        <c:auto val="1"/>
        <c:lblAlgn val="ctr"/>
        <c:lblOffset val="100"/>
      </c:catAx>
      <c:valAx>
        <c:axId val="84488576"/>
        <c:scaling>
          <c:orientation val="minMax"/>
        </c:scaling>
        <c:axPos val="l"/>
        <c:majorGridlines/>
        <c:numFmt formatCode="General" sourceLinked="1"/>
        <c:tickLblPos val="nextTo"/>
        <c:crossAx val="84470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често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5.71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ретко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46.660000000000011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никад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47.620000000000012</c:v>
                </c:pt>
              </c:numCache>
            </c:numRef>
          </c:val>
        </c:ser>
        <c:shape val="cylinder"/>
        <c:axId val="84515840"/>
        <c:axId val="84529920"/>
        <c:axId val="0"/>
      </c:bar3DChart>
      <c:catAx>
        <c:axId val="84515840"/>
        <c:scaling>
          <c:orientation val="minMax"/>
        </c:scaling>
        <c:axPos val="b"/>
        <c:numFmt formatCode="General" sourceLinked="1"/>
        <c:tickLblPos val="nextTo"/>
        <c:crossAx val="84529920"/>
        <c:crosses val="autoZero"/>
        <c:auto val="1"/>
        <c:lblAlgn val="ctr"/>
        <c:lblOffset val="100"/>
      </c:catAx>
      <c:valAx>
        <c:axId val="84529920"/>
        <c:scaling>
          <c:orientation val="minMax"/>
        </c:scaling>
        <c:axPos val="l"/>
        <c:majorGridlines/>
        <c:numFmt formatCode="General" sourceLinked="1"/>
        <c:tickLblPos val="nextTo"/>
        <c:crossAx val="845158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често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2.86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ретко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18.09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никад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79.040000000000006</c:v>
                </c:pt>
              </c:numCache>
            </c:numRef>
          </c:val>
        </c:ser>
        <c:shape val="box"/>
        <c:axId val="86789504"/>
        <c:axId val="86799488"/>
        <c:axId val="0"/>
      </c:bar3DChart>
      <c:catAx>
        <c:axId val="86789504"/>
        <c:scaling>
          <c:orientation val="minMax"/>
        </c:scaling>
        <c:axPos val="b"/>
        <c:numFmt formatCode="General" sourceLinked="1"/>
        <c:tickLblPos val="nextTo"/>
        <c:crossAx val="86799488"/>
        <c:crosses val="autoZero"/>
        <c:auto val="1"/>
        <c:lblAlgn val="ctr"/>
        <c:lblOffset val="100"/>
      </c:catAx>
      <c:valAx>
        <c:axId val="86799488"/>
        <c:scaling>
          <c:orientation val="minMax"/>
        </c:scaling>
        <c:axPos val="l"/>
        <c:majorGridlines/>
        <c:numFmt formatCode="General" sourceLinked="1"/>
        <c:tickLblPos val="nextTo"/>
        <c:crossAx val="86789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често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5-8.razreda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0.95000000000000062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ретко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5-8.razreda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4.76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никад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5-8.razreda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92.38</c:v>
                </c:pt>
              </c:numCache>
            </c:numRef>
          </c:val>
        </c:ser>
        <c:shape val="cylinder"/>
        <c:axId val="105397632"/>
        <c:axId val="105399424"/>
        <c:axId val="0"/>
      </c:bar3DChart>
      <c:catAx>
        <c:axId val="105397632"/>
        <c:scaling>
          <c:orientation val="minMax"/>
        </c:scaling>
        <c:axPos val="b"/>
        <c:numFmt formatCode="General" sourceLinked="1"/>
        <c:tickLblPos val="nextTo"/>
        <c:crossAx val="105399424"/>
        <c:crosses val="autoZero"/>
        <c:auto val="1"/>
        <c:lblAlgn val="ctr"/>
        <c:lblOffset val="100"/>
      </c:catAx>
      <c:valAx>
        <c:axId val="105399424"/>
        <c:scaling>
          <c:orientation val="minMax"/>
        </c:scaling>
        <c:axPos val="l"/>
        <c:majorGridlines/>
        <c:numFmt formatCode="General" sourceLinked="1"/>
        <c:tickLblPos val="nextTo"/>
        <c:crossAx val="1053976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често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5-8.rareda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ретко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5-8.rareda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50.47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никад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5-8.rareda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42.86</c:v>
                </c:pt>
              </c:numCache>
            </c:numRef>
          </c:val>
        </c:ser>
        <c:shape val="cylinder"/>
        <c:axId val="105361408"/>
        <c:axId val="105362944"/>
        <c:axId val="0"/>
      </c:bar3DChart>
      <c:catAx>
        <c:axId val="105361408"/>
        <c:scaling>
          <c:orientation val="minMax"/>
        </c:scaling>
        <c:axPos val="b"/>
        <c:numFmt formatCode="General" sourceLinked="1"/>
        <c:tickLblPos val="nextTo"/>
        <c:crossAx val="105362944"/>
        <c:crosses val="autoZero"/>
        <c:auto val="1"/>
        <c:lblAlgn val="ctr"/>
        <c:lblOffset val="100"/>
      </c:catAx>
      <c:valAx>
        <c:axId val="105362944"/>
        <c:scaling>
          <c:orientation val="minMax"/>
        </c:scaling>
        <c:axPos val="l"/>
        <c:majorGridlines/>
        <c:numFmt formatCode="General" sourceLinked="1"/>
        <c:tickLblPos val="nextTo"/>
        <c:crossAx val="1053614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често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5-8.razreda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0.95000000000000062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ретко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5-8.razreda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28.57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никад 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5-8.razreda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70.47</c:v>
                </c:pt>
              </c:numCache>
            </c:numRef>
          </c:val>
        </c:ser>
        <c:shape val="cylinder"/>
        <c:axId val="105587840"/>
        <c:axId val="105589376"/>
        <c:axId val="0"/>
      </c:bar3DChart>
      <c:catAx>
        <c:axId val="105587840"/>
        <c:scaling>
          <c:orientation val="minMax"/>
        </c:scaling>
        <c:axPos val="b"/>
        <c:tickLblPos val="nextTo"/>
        <c:crossAx val="105589376"/>
        <c:crosses val="autoZero"/>
        <c:auto val="1"/>
        <c:lblAlgn val="ctr"/>
        <c:lblOffset val="100"/>
      </c:catAx>
      <c:valAx>
        <c:axId val="105589376"/>
        <c:scaling>
          <c:orientation val="minMax"/>
        </c:scaling>
        <c:axPos val="l"/>
        <c:majorGridlines/>
        <c:numFmt formatCode="General" sourceLinked="1"/>
        <c:tickLblPos val="nextTo"/>
        <c:crossAx val="1055878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ништа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сви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3.8099999999999987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бежим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сви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10.47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кажем да престане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сви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29.52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узвраћам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сви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обраћам се одраслима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сви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19.05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не одем у школу</c:v>
                </c:pt>
              </c:strCache>
            </c:strRef>
          </c:tx>
          <c:cat>
            <c:strRef>
              <c:f>Sheet1!$A$2:$A$5</c:f>
              <c:strCache>
                <c:ptCount val="1"/>
                <c:pt idx="0">
                  <c:v>сви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нема злостављања</c:v>
                </c:pt>
              </c:strCache>
            </c:strRef>
          </c:tx>
          <c:dLbls>
            <c:showVal val="1"/>
          </c:dLbls>
          <c:cat>
            <c:strRef>
              <c:f>Sheet1!$A$2:$A$5</c:f>
              <c:strCache>
                <c:ptCount val="1"/>
                <c:pt idx="0">
                  <c:v>сви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60.949999999999996</c:v>
                </c:pt>
              </c:numCache>
            </c:numRef>
          </c:val>
        </c:ser>
        <c:shape val="box"/>
        <c:axId val="104155008"/>
        <c:axId val="104156544"/>
        <c:axId val="105329088"/>
      </c:bar3DChart>
      <c:catAx>
        <c:axId val="104155008"/>
        <c:scaling>
          <c:orientation val="minMax"/>
        </c:scaling>
        <c:axPos val="b"/>
        <c:tickLblPos val="nextTo"/>
        <c:crossAx val="104156544"/>
        <c:crosses val="autoZero"/>
        <c:auto val="1"/>
        <c:lblAlgn val="ctr"/>
        <c:lblOffset val="100"/>
      </c:catAx>
      <c:valAx>
        <c:axId val="104156544"/>
        <c:scaling>
          <c:orientation val="minMax"/>
        </c:scaling>
        <c:axPos val="l"/>
        <c:majorGridlines/>
        <c:numFmt formatCode="General" sourceLinked="1"/>
        <c:tickLblPos val="nextTo"/>
        <c:crossAx val="104155008"/>
        <c:crosses val="autoZero"/>
        <c:crossBetween val="between"/>
      </c:valAx>
      <c:serAx>
        <c:axId val="105329088"/>
        <c:scaling>
          <c:orientation val="minMax"/>
        </c:scaling>
        <c:axPos val="b"/>
        <c:tickLblPos val="nextTo"/>
        <c:crossAx val="104156544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008B00E-7DA0-467B-945A-2F335ACDC2A4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0A1426-9C48-41F5-A3CB-78BADBE652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dirty="0" smtClean="0"/>
              <a:t>МЕЂУВРШЊАЧКО НАСИЉЕ</a:t>
            </a:r>
            <a:r>
              <a:rPr lang="sr-Cyrl-CS" dirty="0" smtClean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Cyrl-RS" sz="2200" dirty="0" smtClean="0"/>
              <a:t>резултати истраживања у ОШ “Вук Караџић”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43446"/>
            <a:ext cx="7772400" cy="1000132"/>
          </a:xfrm>
        </p:spPr>
        <p:txBody>
          <a:bodyPr>
            <a:normAutofit/>
          </a:bodyPr>
          <a:lstStyle/>
          <a:p>
            <a:pPr algn="ctr"/>
            <a:r>
              <a:rPr lang="sr-Cyrl-CS" sz="1800" b="1" dirty="0" smtClean="0"/>
              <a:t>Децембар 2015.</a:t>
            </a:r>
          </a:p>
          <a:p>
            <a:r>
              <a:rPr lang="sr-Cyrl-CS" sz="1800" b="1" dirty="0" smtClean="0"/>
              <a:t>Аутор: Драгана Петровић</a:t>
            </a:r>
            <a:r>
              <a:rPr lang="sr-Cyrl-RS" sz="1800" b="1" dirty="0" smtClean="0"/>
              <a:t>,школски психолог</a:t>
            </a:r>
            <a:endParaRPr lang="en-US" sz="1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500066"/>
          </a:xfrm>
        </p:spPr>
        <p:txBody>
          <a:bodyPr>
            <a:noAutofit/>
          </a:bodyPr>
          <a:lstStyle/>
          <a:p>
            <a:r>
              <a:rPr lang="sr-Cyrl-CS" sz="3600" dirty="0" smtClean="0"/>
              <a:t>Да ли те неко оговара?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3238" y="1571612"/>
          <a:ext cx="818356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642942"/>
          </a:xfrm>
        </p:spPr>
        <p:txBody>
          <a:bodyPr>
            <a:normAutofit fontScale="90000"/>
          </a:bodyPr>
          <a:lstStyle/>
          <a:p>
            <a:r>
              <a:rPr lang="sr-Cyrl-CS" dirty="0" smtClean="0"/>
              <a:t>Не желе да се друже са тобом?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183562" cy="4003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571504"/>
          </a:xfrm>
        </p:spPr>
        <p:txBody>
          <a:bodyPr>
            <a:normAutofit/>
          </a:bodyPr>
          <a:lstStyle/>
          <a:p>
            <a:r>
              <a:rPr lang="sr-Cyrl-RS" sz="2800" dirty="0" smtClean="0"/>
              <a:t>КАКО УЧЕНИЦИ НАЈЧЕШЋЕ РЕАГУЈУ</a:t>
            </a:r>
            <a:r>
              <a:rPr lang="sr-Latn-RS" sz="2800" dirty="0" smtClean="0"/>
              <a:t>?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2920" y="1357298"/>
            <a:ext cx="8183880" cy="336100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sr-Cyrl-RS" dirty="0" smtClean="0"/>
              <a:t>НЕ ЗЛОСТАВЉА МЕ НИКО </a:t>
            </a:r>
            <a:r>
              <a:rPr lang="en-US" dirty="0" smtClean="0"/>
              <a:t>-</a:t>
            </a:r>
            <a:r>
              <a:rPr lang="sr-Latn-RS" dirty="0" smtClean="0"/>
              <a:t>  </a:t>
            </a:r>
            <a:r>
              <a:rPr lang="sr-Cyrl-RS" dirty="0" smtClean="0"/>
              <a:t>  </a:t>
            </a:r>
            <a:r>
              <a:rPr lang="en-US" dirty="0" smtClean="0"/>
              <a:t>64 (60,95%)</a:t>
            </a:r>
            <a:r>
              <a:rPr lang="sr-Latn-RS" dirty="0" smtClean="0"/>
              <a:t> </a:t>
            </a:r>
          </a:p>
          <a:p>
            <a:r>
              <a:rPr lang="en-US" dirty="0" smtClean="0"/>
              <a:t>K</a:t>
            </a:r>
            <a:r>
              <a:rPr lang="sr-Cyrl-RS" dirty="0" smtClean="0"/>
              <a:t>АЖЕМ ДА ПРЕСТАНЕ</a:t>
            </a:r>
            <a:r>
              <a:rPr lang="en-US" dirty="0" smtClean="0"/>
              <a:t>-</a:t>
            </a:r>
            <a:r>
              <a:rPr lang="sr-Latn-RS" dirty="0" smtClean="0"/>
              <a:t>       </a:t>
            </a:r>
            <a:r>
              <a:rPr lang="sr-Cyrl-RS" dirty="0" smtClean="0"/>
              <a:t>    </a:t>
            </a:r>
            <a:r>
              <a:rPr lang="en-US" dirty="0" smtClean="0"/>
              <a:t>31 ( 29,52%)</a:t>
            </a:r>
          </a:p>
          <a:p>
            <a:r>
              <a:rPr lang="sr-Cyrl-RS" dirty="0" smtClean="0"/>
              <a:t>УЗВРАЋАМ     </a:t>
            </a:r>
            <a:r>
              <a:rPr lang="en-US" dirty="0" smtClean="0"/>
              <a:t>-</a:t>
            </a:r>
            <a:r>
              <a:rPr lang="sr-Latn-RS" dirty="0" smtClean="0"/>
              <a:t>                   </a:t>
            </a:r>
            <a:r>
              <a:rPr lang="sr-Cyrl-RS" dirty="0" smtClean="0"/>
              <a:t>   </a:t>
            </a:r>
            <a:r>
              <a:rPr lang="sr-Latn-RS" dirty="0" smtClean="0"/>
              <a:t> </a:t>
            </a:r>
            <a:r>
              <a:rPr lang="en-US" dirty="0" smtClean="0"/>
              <a:t>21 (20%)</a:t>
            </a:r>
          </a:p>
          <a:p>
            <a:r>
              <a:rPr lang="en-US" dirty="0" smtClean="0"/>
              <a:t>O</a:t>
            </a:r>
            <a:r>
              <a:rPr lang="sr-Cyrl-RS" dirty="0" smtClean="0"/>
              <a:t>БРАЋАМ СЕ ОДРАСЛИМА  </a:t>
            </a:r>
            <a:r>
              <a:rPr lang="en-US" dirty="0" smtClean="0"/>
              <a:t>-</a:t>
            </a:r>
            <a:r>
              <a:rPr lang="sr-Latn-RS" dirty="0" smtClean="0"/>
              <a:t>   </a:t>
            </a:r>
            <a:r>
              <a:rPr lang="en-US" dirty="0" smtClean="0"/>
              <a:t>20 (19,05%)</a:t>
            </a:r>
          </a:p>
          <a:p>
            <a:r>
              <a:rPr lang="sr-Cyrl-RS" dirty="0" smtClean="0"/>
              <a:t>БЕЖИМ             </a:t>
            </a:r>
            <a:r>
              <a:rPr lang="en-US" dirty="0" smtClean="0"/>
              <a:t>- </a:t>
            </a:r>
            <a:r>
              <a:rPr lang="sr-Latn-RS" dirty="0" smtClean="0"/>
              <a:t>                   </a:t>
            </a:r>
            <a:r>
              <a:rPr lang="en-US" dirty="0" smtClean="0"/>
              <a:t>11  (10,47%)</a:t>
            </a:r>
          </a:p>
          <a:p>
            <a:r>
              <a:rPr lang="sr-Cyrl-RS" dirty="0" smtClean="0"/>
              <a:t>НИШТА  НЕ ЧИНИМ</a:t>
            </a:r>
            <a:r>
              <a:rPr lang="en-US" dirty="0" smtClean="0"/>
              <a:t>- </a:t>
            </a:r>
            <a:r>
              <a:rPr lang="sr-Latn-RS" dirty="0" smtClean="0"/>
              <a:t>                </a:t>
            </a:r>
            <a:r>
              <a:rPr lang="en-US" dirty="0" smtClean="0"/>
              <a:t>4 (3,81%)</a:t>
            </a:r>
          </a:p>
          <a:p>
            <a:r>
              <a:rPr lang="sr-Cyrl-RS" dirty="0" smtClean="0"/>
              <a:t>ИЗОСТАЈЕМ ИЗ ШКОЛЕ</a:t>
            </a:r>
            <a:r>
              <a:rPr lang="en-US" dirty="0" smtClean="0"/>
              <a:t>-</a:t>
            </a:r>
            <a:r>
              <a:rPr lang="sr-Latn-RS" dirty="0" smtClean="0"/>
              <a:t>                 </a:t>
            </a:r>
            <a:r>
              <a:rPr lang="en-US" dirty="0" smtClean="0"/>
              <a:t>0</a:t>
            </a:r>
          </a:p>
          <a:p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РЕАКЦИЈЕ УЧЕНИКА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00042"/>
          <a:ext cx="9144000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357166"/>
            <a:ext cx="84296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/>
              <a:t>МОГУЋНОСТИ  ШКОЛЕ : </a:t>
            </a:r>
            <a:r>
              <a:rPr lang="ru-RU" b="1" dirty="0" smtClean="0"/>
              <a:t> </a:t>
            </a:r>
            <a:endParaRPr lang="en-US" dirty="0" smtClean="0"/>
          </a:p>
          <a:p>
            <a:r>
              <a:rPr lang="ru-RU" b="1" dirty="0" smtClean="0"/>
              <a:t>•  успостављање  превентивног  рада  на  заштити  деце  од  насиља  као  редовне  праксе  у образовно-васпитном процесу; </a:t>
            </a:r>
            <a:endParaRPr lang="en-US" dirty="0" smtClean="0"/>
          </a:p>
          <a:p>
            <a:r>
              <a:rPr lang="ru-RU" b="1" dirty="0" smtClean="0"/>
              <a:t>•  непосредно укључивање вршњачких тимова и ученичких парламената у пружање подршке вршњацима  при  заштити  од  насиља  и  успешну  реинтеграцију  починилаца  насиља  у вршњачку заједницу; </a:t>
            </a:r>
            <a:endParaRPr lang="en-US" dirty="0" smtClean="0"/>
          </a:p>
          <a:p>
            <a:r>
              <a:rPr lang="ru-RU" b="1" dirty="0" smtClean="0"/>
              <a:t>•  увођење правила понашања  ,  изградња  позитивне  климе  и  конструктивне комуникације у одељењу; </a:t>
            </a:r>
            <a:endParaRPr lang="en-US" dirty="0" smtClean="0"/>
          </a:p>
          <a:p>
            <a:r>
              <a:rPr lang="ru-RU" b="1" dirty="0" smtClean="0"/>
              <a:t>•  успостављање  вршњачке  медијације  и  вршњачке  едукације  као  ефикасних  механизама превенције са инструментима за праћење ефикасности; </a:t>
            </a:r>
            <a:endParaRPr lang="en-US" dirty="0" smtClean="0"/>
          </a:p>
          <a:p>
            <a:r>
              <a:rPr lang="ru-RU" b="1" dirty="0" smtClean="0"/>
              <a:t>•  укључивање  у програме за превенцију насиља, осмишљавање програма за разне узрасте-вршњачки пројекти ; </a:t>
            </a:r>
            <a:endParaRPr lang="en-US" dirty="0" smtClean="0"/>
          </a:p>
          <a:p>
            <a:r>
              <a:rPr lang="ru-RU" b="1" dirty="0" smtClean="0"/>
              <a:t>•  примену  Посебног  протокола  за  заштиту  деце/ученика  од  насиља,  злостављања  и занемаривања; </a:t>
            </a:r>
            <a:endParaRPr lang="en-US" dirty="0" smtClean="0"/>
          </a:p>
          <a:p>
            <a:r>
              <a:rPr lang="ru-RU" b="1" dirty="0" smtClean="0"/>
              <a:t>•  развијање подстицајне средине и укупно повећање атрактивности школе; </a:t>
            </a:r>
            <a:endParaRPr lang="en-US" dirty="0" smtClean="0"/>
          </a:p>
          <a:p>
            <a:r>
              <a:rPr lang="ru-RU" b="1" dirty="0" smtClean="0"/>
              <a:t>•  систематско праћење,извештавање  и унапређивање нивоа безбедности, заштите и подршке ученицима.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sr-Cyrl-RS" sz="8000" dirty="0" smtClean="0"/>
              <a:t>Хвала на пажњи!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928670"/>
            <a:ext cx="7772400" cy="2571768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2800" dirty="0" smtClean="0"/>
              <a:t>МЕЂУВРШЊАЧКО НАСИЉЕ ОБУХВАТА ШИРОК СПЕКТАР РАЗЛИЧИТИХ ПОЈАВНИХ ОБЛИКА КАРАКТЕРИСТИЧНИХ  ЗА  ГРУПУ ВРШЊАКА У ЈЕДНОМ ОДЕЉЕЊУ ИЛИ НА НИВОУ ШКОЛЕ.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214818"/>
            <a:ext cx="7772400" cy="1714512"/>
          </a:xfrm>
        </p:spPr>
        <p:txBody>
          <a:bodyPr>
            <a:normAutofit lnSpcReduction="10000"/>
          </a:bodyPr>
          <a:lstStyle/>
          <a:p>
            <a:pPr algn="ctr"/>
            <a:r>
              <a:rPr lang="sr-Cyrl-RS" b="1" dirty="0" smtClean="0"/>
              <a:t>ЗАЈЕДНИЧКА КАРАКТЕРИСТИКА ИМ ЈЕ КРАТКОРОЧНА ИЛИ ДУГОРОЧНИЈА УСМЕРЕНОСТ КА НАРУШАВАЊУ ЛИЧНОГ ИНТЕГРИТЕТА ДРУГОГ ДЕТЕТА/УЧЕНИКА НА НАЧИН КОЈИ ЈЕ ВЕРБАЛНО, СОЦИЈАЛНО ИЛИ ФИЗИЧКИ УГРОЖАВАЈУЋИ ЗА ДРУГУ ОСОБУ.</a:t>
            </a:r>
            <a:endParaRPr lang="en-US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14348" y="571480"/>
          <a:ext cx="8072493" cy="5929353"/>
        </p:xfrm>
        <a:graphic>
          <a:graphicData uri="http://schemas.openxmlformats.org/drawingml/2006/table">
            <a:tbl>
              <a:tblPr/>
              <a:tblGrid>
                <a:gridCol w="4638135"/>
                <a:gridCol w="1853784"/>
                <a:gridCol w="1580574"/>
              </a:tblGrid>
              <a:tr h="3236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Calibri"/>
                          <a:cs typeface="Times New Roman"/>
                        </a:rPr>
                        <a:t>НИВО НАСИЉА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>
                          <a:latin typeface="Calibri"/>
                          <a:ea typeface="Calibri"/>
                          <a:cs typeface="Times New Roman"/>
                        </a:rPr>
                        <a:t>ИНТЕРВЕНЦИЈА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ВАСПИТНЕ И ВАСПИТНО-ДИСЦИПЛИНСКЕ МЕРЕ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67903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НИВО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Физичко:ударање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чврга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гурање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штипање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гребање,гађање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чупање,уједање,саплитање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шутирање,прљање,унишравање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Calibri"/>
                          <a:ea typeface="Calibri"/>
                          <a:cs typeface="Times New Roman"/>
                        </a:rPr>
                        <a:t>ствари</a:t>
                      </a: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Психичко:омаловажавање,оговарање,вређање,ругање,псовање,етикетирање,имитирање,“прозиавње“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Социјално:добацивање,подсмевање,искључивање из групе, ширење гласина,фаворизовање на основу гласина.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Сексуално:добацивање,псовање,етикетирање,гестикулација.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Злоупотреба информационих технологија:узнемиравање позивима,узнемирујуће поруке.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Calibri"/>
                          <a:ea typeface="Calibri"/>
                          <a:cs typeface="Times New Roman"/>
                        </a:rPr>
                        <a:t>Активности предузима самостално одељењски стрешина, односно наставник,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Calibri"/>
                          <a:ea typeface="Calibri"/>
                          <a:cs typeface="Times New Roman"/>
                        </a:rPr>
                        <a:t>у сарадњи са родитељима.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Calibri"/>
                          <a:ea typeface="Calibri"/>
                          <a:cs typeface="Times New Roman"/>
                        </a:rPr>
                        <a:t>Појачан васпитни рад индивидуално или групно у оквиру одељењске заједнице.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Опомена –усмена или писмена</a:t>
                      </a:r>
                      <a:r>
                        <a:rPr lang="en-US" sz="900" b="1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Укор одељењског стрешине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У току полугодишта уписује се у дневник као описна оцена, на крају полугодишта или године , ако не дође до позитивних промена у понашању ученика укор се претвара у оцену  вр.доб</a:t>
                      </a:r>
                      <a:r>
                        <a:rPr lang="en-US" sz="900" b="1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 (4)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8275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900" b="1">
                          <a:latin typeface="Calibri"/>
                          <a:ea typeface="Calibri"/>
                          <a:cs typeface="Times New Roman"/>
                        </a:rPr>
                        <a:t>НИВО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Calibri"/>
                          <a:ea typeface="Calibri"/>
                          <a:cs typeface="Times New Roman"/>
                        </a:rPr>
                        <a:t>Физичко: шамарање,ударање,гажење,цепање одела,шутке,затварање,пљување,отимање,умиштење имовине,измицање столице,чупање за уши и косу.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Психичко: уцењивање,претњер,неправедно кажњавање,забрана комуницирања,искључивање,манипулисање.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Социјално.:сплеткарење,игнорисање,неукључивање,неприхватање,манипулисање,искоришћавање.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Сексуално: приказивање порнографског материјала,сексуално додиривање,свлачење.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Злоупотреба информационих технологија.оглашавање,снимање,слање видео записа,злоупотреба блогова,форума,дистрибуирање снимака и сцена...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Calibri"/>
                          <a:ea typeface="Calibri"/>
                          <a:cs typeface="Times New Roman"/>
                        </a:rPr>
                        <a:t>Активности предузима одељењски старешина у сарадњи са педагогом,психологом,тимом за заштиту од насиља и директором.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Calibri"/>
                          <a:ea typeface="Calibri"/>
                          <a:cs typeface="Times New Roman"/>
                        </a:rPr>
                        <a:t>Учешће родитеља је обавезно.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Calibri"/>
                          <a:ea typeface="Calibri"/>
                          <a:cs typeface="Times New Roman"/>
                        </a:rPr>
                        <a:t>Предузима се обавезан појачан васпитни рад са учеником, а уколико он није делотворан ,директор покреће васпитно-дисциплински поступак и изриче меру.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Укор одељењског већа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                    или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Укор наставничког већа или  укор директора (ако се спроведе васпитно-дисциплински поступак)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Описно у току-напомена у дневнику, на крају брочано добар (3) (к</a:t>
                      </a:r>
                      <a:r>
                        <a:rPr lang="en-US" sz="900" b="1">
                          <a:latin typeface="Calibri"/>
                          <a:ea typeface="Calibri"/>
                          <a:cs typeface="Times New Roman"/>
                        </a:rPr>
                        <a:t>њ</a:t>
                      </a:r>
                      <a:r>
                        <a:rPr lang="ru-RU" sz="900" b="1">
                          <a:latin typeface="Calibri"/>
                          <a:ea typeface="Calibri"/>
                          <a:cs typeface="Times New Roman"/>
                        </a:rPr>
                        <a:t>ижица,сведочанство).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43928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900" b="1" dirty="0">
                          <a:latin typeface="Calibri"/>
                          <a:ea typeface="Calibri"/>
                          <a:cs typeface="Times New Roman"/>
                        </a:rPr>
                        <a:t>НИВО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Физичко: туча,дављење,бацање,проузроковање опекотина,и других пповреда,ускраћивање хране и сна, излагање ниским температурама,напад оружјем.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Психичко: застрашивање,уцењивање,изнуђивање новца или ствари,навођење на коришћење наркотичних средстава и психоактивнох супстанци,укључивање у деструктивне групе.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Социјално: претње,изолација,малтретирање групе према појеединцу,органиозовање «кланова»,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Сексуално:завођење од стране одраслих,подвођење,итзнуђивање,силовање...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Злоупотреба информационих технологија:дечја порнографија,снинмање и дистрибуција насилних сцена ...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i="1" dirty="0">
                          <a:latin typeface="Calibri"/>
                          <a:ea typeface="Calibri"/>
                          <a:cs typeface="Times New Roman"/>
                        </a:rPr>
                        <a:t>Активности предузима директор заједно са тимом за заштиту , и уз обавезно ангажовање родитеља и надлежних органа-Центар за соц.рад,полиција...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dirty="0" err="1">
                          <a:latin typeface="Calibri"/>
                          <a:ea typeface="Calibri"/>
                          <a:cs typeface="Times New Roman"/>
                        </a:rPr>
                        <a:t>Појачан</a:t>
                      </a:r>
                      <a:r>
                        <a:rPr lang="en-US" sz="900" b="1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i="1" dirty="0" err="1">
                          <a:latin typeface="Calibri"/>
                          <a:ea typeface="Calibri"/>
                          <a:cs typeface="Times New Roman"/>
                        </a:rPr>
                        <a:t>васпитни</a:t>
                      </a:r>
                      <a:r>
                        <a:rPr lang="en-US" sz="900" b="1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i="1" dirty="0" err="1">
                          <a:latin typeface="Calibri"/>
                          <a:ea typeface="Calibri"/>
                          <a:cs typeface="Times New Roman"/>
                        </a:rPr>
                        <a:t>рад</a:t>
                      </a:r>
                      <a:r>
                        <a:rPr lang="en-US" sz="900" b="1" i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i="1" dirty="0" err="1">
                          <a:latin typeface="Calibri"/>
                          <a:ea typeface="Calibri"/>
                          <a:cs typeface="Times New Roman"/>
                        </a:rPr>
                        <a:t>обавезан</a:t>
                      </a:r>
                      <a:r>
                        <a:rPr lang="en-US" sz="900" b="1" i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Васпитно-дисциплински поступак  обавезан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</a:rPr>
                        <a:t>(оцене 1 или 2)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40" marR="47440" marT="0" marB="0">
                    <a:lnL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НИВО НАСИЉА  И ИНТЕРВЕНЦИЈА   У ШКОЛИ                                                                                                         (извод из важећег Правилника)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857232"/>
            <a:ext cx="7772400" cy="1357322"/>
          </a:xfrm>
        </p:spPr>
        <p:txBody>
          <a:bodyPr/>
          <a:lstStyle/>
          <a:p>
            <a:r>
              <a:rPr lang="sr-Cyrl-RS" dirty="0" smtClean="0"/>
              <a:t>ШТА КАЖУ УЧЕНИЦИ?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315736"/>
          </a:xfrm>
        </p:spPr>
        <p:txBody>
          <a:bodyPr>
            <a:normAutofit/>
          </a:bodyPr>
          <a:lstStyle/>
          <a:p>
            <a:pPr algn="l"/>
            <a:endParaRPr lang="sr-Cyrl-RS" dirty="0" smtClean="0"/>
          </a:p>
          <a:p>
            <a:pPr algn="l"/>
            <a:endParaRPr lang="sr-Cyrl-RS" dirty="0" smtClean="0"/>
          </a:p>
          <a:p>
            <a:pPr algn="l"/>
            <a:r>
              <a:rPr lang="sr-Cyrl-RS" dirty="0" smtClean="0"/>
              <a:t>ИСТРАЖИВАЊЕ ЈЕ РАЂЕНО НА  УЗОРКУ ОД УКУПНО 105 УЧЕНИКА СТАРИЈИХ РАЗРЕДА ПОМОЋУ УПИТНИКА КОГА СУ АНОНИМНО ПОПУЊАВАЛИ.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0"/>
            <a:ext cx="8183880" cy="857232"/>
          </a:xfrm>
        </p:spPr>
        <p:txBody>
          <a:bodyPr>
            <a:normAutofit/>
          </a:bodyPr>
          <a:lstStyle/>
          <a:p>
            <a:r>
              <a:rPr lang="sr-Cyrl-CS" dirty="0" smtClean="0"/>
              <a:t>Како се осећам у школи?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42910" y="1142984"/>
          <a:ext cx="8183562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285728"/>
            <a:ext cx="8183880" cy="928694"/>
          </a:xfrm>
        </p:spPr>
        <p:txBody>
          <a:bodyPr>
            <a:normAutofit fontScale="90000"/>
          </a:bodyPr>
          <a:lstStyle/>
          <a:p>
            <a:r>
              <a:rPr lang="sr-Cyrl-RS" dirty="0" smtClean="0"/>
              <a:t>Постоји ли страх од других ученика?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03238" y="1571612"/>
          <a:ext cx="8183562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85728"/>
            <a:ext cx="8183880" cy="500066"/>
          </a:xfrm>
        </p:spPr>
        <p:txBody>
          <a:bodyPr>
            <a:normAutofit fontScale="90000"/>
          </a:bodyPr>
          <a:lstStyle/>
          <a:p>
            <a:r>
              <a:rPr lang="sr-Cyrl-CS" dirty="0" smtClean="0"/>
              <a:t>Да ли те неко вређа?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3238" y="1428736"/>
          <a:ext cx="8183562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357190"/>
          </a:xfrm>
        </p:spPr>
        <p:txBody>
          <a:bodyPr>
            <a:noAutofit/>
          </a:bodyPr>
          <a:lstStyle/>
          <a:p>
            <a:r>
              <a:rPr lang="sr-Cyrl-CS" sz="3200" dirty="0" smtClean="0"/>
              <a:t>Да лио ти неко прети?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3238" y="1285860"/>
          <a:ext cx="8183562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357166"/>
            <a:ext cx="6515120" cy="1143000"/>
          </a:xfrm>
        </p:spPr>
        <p:txBody>
          <a:bodyPr>
            <a:normAutofit/>
          </a:bodyPr>
          <a:lstStyle/>
          <a:p>
            <a:r>
              <a:rPr lang="sr-Cyrl-CS" sz="3200" dirty="0" smtClean="0"/>
              <a:t>Да ли те неко физички напада/туче?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03238" y="1714488"/>
          <a:ext cx="8183562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321</TotalTime>
  <Words>527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МЕЂУВРШЊАЧКО НАСИЉЕ  резултати истраживања у ОШ “Вук Караџић”</vt:lpstr>
      <vt:lpstr>МЕЂУВРШЊАЧКО НАСИЉЕ ОБУХВАТА ШИРОК СПЕКТАР РАЗЛИЧИТИХ ПОЈАВНИХ ОБЛИКА КАРАКТЕРИСТИЧНИХ  ЗА  ГРУПУ ВРШЊАКА У ЈЕДНОМ ОДЕЉЕЊУ ИЛИ НА НИВОУ ШКОЛЕ.</vt:lpstr>
      <vt:lpstr>Slide 3</vt:lpstr>
      <vt:lpstr>ШТА КАЖУ УЧЕНИЦИ?</vt:lpstr>
      <vt:lpstr>Како се осећам у школи?</vt:lpstr>
      <vt:lpstr>Постоји ли страх од других ученика?</vt:lpstr>
      <vt:lpstr>Да ли те неко вређа?</vt:lpstr>
      <vt:lpstr>Да лио ти неко прети?</vt:lpstr>
      <vt:lpstr>Да ли те неко физички напада/туче?</vt:lpstr>
      <vt:lpstr>Да ли те неко оговара?</vt:lpstr>
      <vt:lpstr>Не желе да се друже са тобом?</vt:lpstr>
      <vt:lpstr>КАКО УЧЕНИЦИ НАЈЧЕШЋЕ РЕАГУЈУ?</vt:lpstr>
      <vt:lpstr>РЕАКЦИЈЕ УЧЕНИКА</vt:lpstr>
      <vt:lpstr>Slide 14</vt:lpstr>
      <vt:lpstr>Хвала на пажњи!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Corporate Edition</cp:lastModifiedBy>
  <cp:revision>39</cp:revision>
  <dcterms:created xsi:type="dcterms:W3CDTF">2013-11-27T07:48:45Z</dcterms:created>
  <dcterms:modified xsi:type="dcterms:W3CDTF">2015-12-24T08:46:30Z</dcterms:modified>
</cp:coreProperties>
</file>