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r-Latn-C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r-Latn-C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F2FEA3-A689-4FD3-AEB6-E428E45B103C}" type="datetimeFigureOut">
              <a:rPr lang="sr-Latn-CS" smtClean="0"/>
              <a:pPr/>
              <a:t>5.2.2016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D3E53C-B395-43A6-B723-2CB7D85CD2D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93374" cy="3057532"/>
          </a:xfrm>
        </p:spPr>
        <p:txBody>
          <a:bodyPr>
            <a:normAutofit/>
          </a:bodyPr>
          <a:lstStyle/>
          <a:p>
            <a:r>
              <a:rPr lang="sr-Cyrl-CS" dirty="0" smtClean="0"/>
              <a:t>ШКОЛА ПО МЕРИ ДЕТЕТА</a:t>
            </a:r>
            <a:br>
              <a:rPr lang="sr-Cyrl-CS" dirty="0" smtClean="0"/>
            </a:br>
            <a:r>
              <a:rPr lang="sr-Cyrl-CS" dirty="0" smtClean="0"/>
              <a:t>СПРОВОЂЕЊЕ ИНКЛУЗИВНЕ ПРАКСЕ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07157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ru-RU" dirty="0" smtClean="0"/>
              <a:t>Ф</a:t>
            </a:r>
            <a:r>
              <a:rPr lang="sr-Cyrl-RS" dirty="0" smtClean="0"/>
              <a:t>ебруар,</a:t>
            </a:r>
            <a:r>
              <a:rPr lang="en-US" dirty="0" smtClean="0"/>
              <a:t>2</a:t>
            </a:r>
            <a:r>
              <a:rPr lang="sr-Cyrl-RS" dirty="0" smtClean="0"/>
              <a:t>016.год.</a:t>
            </a:r>
          </a:p>
          <a:p>
            <a:r>
              <a:rPr lang="ru-RU" dirty="0" smtClean="0"/>
              <a:t>Ш</a:t>
            </a:r>
            <a:r>
              <a:rPr lang="sr-Cyrl-RS" dirty="0" smtClean="0"/>
              <a:t>колски психоло: Драгана Петровић</a:t>
            </a:r>
            <a:endParaRPr lang="sr-Latn-C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ШТА КАЖЕ ЗАКОН 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Чл. 98 прописано је да се у први разред основне школе уписује свако дете узрасата од 6,5 до 7,5 година,</a:t>
            </a:r>
          </a:p>
          <a:p>
            <a:r>
              <a:rPr lang="sr-Cyrl-CS" dirty="0" smtClean="0"/>
              <a:t>Деца са сметњама у развоју уписују се као и сва остала деца;</a:t>
            </a:r>
          </a:p>
          <a:p>
            <a:r>
              <a:rPr lang="sr-Cyrl-CS" dirty="0" smtClean="0"/>
              <a:t>Школа може приликом уписа да утврди потребу за доношењем ИОП или додатну подршку у образовању у сарадњи са интерресорном комисијом.</a:t>
            </a:r>
            <a:endParaRPr lang="sr-Latn-C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Чл. 77 каже:</a:t>
            </a:r>
          </a:p>
          <a:p>
            <a:r>
              <a:rPr lang="sr-Cyrl-CS" dirty="0" smtClean="0"/>
              <a:t>За ученика коме је услед социјалне ускраћености, инвалидитета, сметњи у развоју и др. разлога потребна додатна подршка у образовању и васпитању, установа обезбеђује отклањање физичких и комуникацијских препрека и доноси индивидуални образовни план</a:t>
            </a:r>
            <a:endParaRPr lang="sr-Latn-C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2800" b="1" dirty="0" smtClean="0">
                <a:solidFill>
                  <a:schemeClr val="tx1"/>
                </a:solidFill>
              </a:rPr>
              <a:t>ИНДИВИДУЛНИ ОБРАЗОВНИ ПЛАН- ИОП</a:t>
            </a:r>
            <a:endParaRPr lang="sr-Latn-C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072494" cy="5072098"/>
          </a:xfrm>
        </p:spPr>
        <p:txBody>
          <a:bodyPr>
            <a:normAutofit/>
          </a:bodyPr>
          <a:lstStyle/>
          <a:p>
            <a:r>
              <a:rPr lang="sr-Cyrl-CS" sz="1400" b="1" dirty="0" smtClean="0"/>
              <a:t>И НДИВИДУАЛНИ ОБРАЗОВНИ ПЛАН ДОНОСИ ПЕДАГОШКИ КОЛЕГИЈУМ НА ПРЕДЛОГ ТИМА ЗА ИНКЛУЗИЈУ УЗ ПОШТОВАЊЕ ПРОПИСАНЕ ПРОЦЕДУРЕ И НАРАВНО НЕОПХОДНЕ САГЛАСНОСТИ РОДИТЕЉА</a:t>
            </a:r>
          </a:p>
          <a:p>
            <a:r>
              <a:rPr lang="sr-Cyrl-CS" sz="1400" b="1" u="sng" dirty="0" smtClean="0"/>
              <a:t>СТРУЧНИ ТИМ ЗА ИНКЛУЗИЈУ –разматра предлоге и вреднује ИОП;</a:t>
            </a:r>
            <a:endParaRPr lang="sr-Cyrl-CS" sz="1400" b="1" dirty="0" smtClean="0"/>
          </a:p>
          <a:p>
            <a:r>
              <a:rPr lang="sr-Cyrl-CS" sz="1400" b="1" u="sng" dirty="0" smtClean="0"/>
              <a:t>ТИМ ЗА ПРУЖАЊЕ ДОДАТНЕ ПОДРШКЕ У УЧЕЊУ, израђује, непосредно реализује  и прати спровођење ИОП_а уз сарадњу са родитељима;</a:t>
            </a:r>
          </a:p>
          <a:p>
            <a:r>
              <a:rPr lang="sr-Cyrl-CS" sz="1400" b="1" dirty="0" smtClean="0"/>
              <a:t>ВРСТЕ ИОП-а: ИОП-1 (прилагођен програм), ИОП-2 (измењени стандарди), ИОП-3 (за изузетно даровиту децу)</a:t>
            </a:r>
          </a:p>
          <a:p>
            <a:r>
              <a:rPr lang="sr-Cyrl-CS" sz="1400" b="1" dirty="0" smtClean="0"/>
              <a:t>ИНТЕРРЕСОРНА КОМИСИЈА се укључује онда када је потребна додатна подршка детету на нивоу ИОП-2 , након спроведеног ИОП-1 који не даје резултате;</a:t>
            </a:r>
          </a:p>
          <a:p>
            <a:r>
              <a:rPr lang="sr-Cyrl-CS" sz="1400" b="1" dirty="0" smtClean="0"/>
              <a:t>ОЦЕЊИВАЊЕ је  важан сегмент школског живота, а за децу која раде по ИОП-2 програму оцењивање се врши у односу на предвиђене исходе у њему, мери се индивидуални напредак детета , што значи само са собом а не у односуу на друге ученике, што даје могућност да и деца у инклузивном програму имају солидна постигнућа (оцене);</a:t>
            </a:r>
          </a:p>
          <a:p>
            <a:r>
              <a:rPr lang="sr-Cyrl-CS" sz="1400" b="1" dirty="0" smtClean="0"/>
              <a:t>ЗАВРШНИ ИСПИТ се такође полаже по прилагођеном програму, однос но измењеним стандардима, те тако ученик завршава основно образовање и може да конкурише за упис у средњу школу.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CS" sz="32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НОВИНЕ У ПРОЦЕСУ САРАДЊЕ СА РОДИТЕЉИМА</a:t>
            </a:r>
            <a:br>
              <a:rPr lang="sr-Cyrl-CS" sz="32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У</a:t>
            </a:r>
            <a:r>
              <a:rPr lang="sr-Cyrl-RS" sz="1800" b="1" dirty="0" smtClean="0"/>
              <a:t>спешно спровођење ИОП-а захтева тесну сарадњу школе и родитеља ученика са потешкоћама;</a:t>
            </a:r>
          </a:p>
          <a:p>
            <a:r>
              <a:rPr lang="ru-RU" sz="1800" b="1" dirty="0" smtClean="0"/>
              <a:t>Н</a:t>
            </a:r>
            <a:r>
              <a:rPr lang="sr-Cyrl-RS" sz="1800" b="1" dirty="0" smtClean="0"/>
              <a:t>еретко се дешава да родитељи заједно са децом бораве у учионици, што није “срамота” а јесте велика помоћ детету и наставнику;</a:t>
            </a:r>
          </a:p>
          <a:p>
            <a:r>
              <a:rPr lang="ru-RU" sz="1800" b="1" dirty="0" smtClean="0"/>
              <a:t>С</a:t>
            </a:r>
            <a:r>
              <a:rPr lang="sr-Cyrl-RS" sz="1800" b="1" dirty="0" smtClean="0"/>
              <a:t>тална размена информација између родитеља и школе погодује одмеравању капацитета детета и његовом напретку;</a:t>
            </a:r>
          </a:p>
          <a:p>
            <a:r>
              <a:rPr lang="ru-RU" sz="1800" b="1" dirty="0" smtClean="0"/>
              <a:t>Н</a:t>
            </a:r>
            <a:r>
              <a:rPr lang="sr-Cyrl-RS" sz="1800" b="1" dirty="0" smtClean="0"/>
              <a:t>еоходна је такође квалитетна и континуирана сарадња са педагошко-психолошком службом у школи;</a:t>
            </a:r>
          </a:p>
          <a:p>
            <a:r>
              <a:rPr lang="ru-RU" sz="1800" b="1" dirty="0" smtClean="0"/>
              <a:t>Д</a:t>
            </a:r>
            <a:r>
              <a:rPr lang="sr-Cyrl-RS" sz="1800" b="1" dirty="0" smtClean="0"/>
              <a:t>акле, инклузивни програм је пре свега могућност да се помогне детету и породици и</a:t>
            </a:r>
          </a:p>
          <a:p>
            <a:r>
              <a:rPr lang="ru-RU" sz="1800" b="1" dirty="0" smtClean="0"/>
              <a:t>С</a:t>
            </a:r>
            <a:r>
              <a:rPr lang="sr-Cyrl-RS" sz="1800" b="1" dirty="0" smtClean="0"/>
              <a:t>ви проблеми се лакше решавају заједничким снагама.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tx1"/>
                </a:solidFill>
              </a:rPr>
              <a:t>Шта доноси инклузија?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CS" b="1" dirty="0" smtClean="0"/>
              <a:t>НОВУ УЛОГУ ШКОЛЕ</a:t>
            </a:r>
          </a:p>
          <a:p>
            <a:r>
              <a:rPr lang="sr-Cyrl-CS" b="1" dirty="0" smtClean="0"/>
              <a:t>НОВУ УЛОГУ НАСТАВНИКА</a:t>
            </a:r>
          </a:p>
          <a:p>
            <a:r>
              <a:rPr lang="sr-Cyrl-CS" b="1" dirty="0" smtClean="0"/>
              <a:t>НОВУ УЛОГУ СТРУЧНОГ САРАДНИКА</a:t>
            </a:r>
          </a:p>
          <a:p>
            <a:r>
              <a:rPr lang="sr-Cyrl-CS" b="1" dirty="0" smtClean="0"/>
              <a:t>НОВУ УЛОГУ ДИРЕКТОРА</a:t>
            </a:r>
          </a:p>
          <a:p>
            <a:r>
              <a:rPr lang="sr-Cyrl-CS" b="1" dirty="0" smtClean="0"/>
              <a:t>НОВИ ПРИСТУП НАСТАВНОМ ПРОЦЕСУ</a:t>
            </a:r>
          </a:p>
          <a:p>
            <a:r>
              <a:rPr lang="sr-Cyrl-CS" b="1" dirty="0" smtClean="0"/>
              <a:t>ТИМСКИ РАД И САРАДЊУ</a:t>
            </a:r>
          </a:p>
          <a:p>
            <a:r>
              <a:rPr lang="sr-Cyrl-CS" b="1" dirty="0" smtClean="0"/>
              <a:t>СТАЛНО ИНФОРМИСАЊЕ И УПОЗНАВАЊЕ СА ПРОБЛЕМАТИКОМ</a:t>
            </a:r>
          </a:p>
          <a:p>
            <a:r>
              <a:rPr lang="sr-Cyrl-CS" b="1" dirty="0" smtClean="0"/>
              <a:t>СТРУЧНО УСАВРШАВАЊЕ И ОБУКУ ЗА ИНКЛУЗИЈУ</a:t>
            </a:r>
          </a:p>
          <a:p>
            <a:endParaRPr lang="sr-Cyrl-CS" dirty="0" smtClean="0"/>
          </a:p>
          <a:p>
            <a:endParaRPr lang="sr-Latn-C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Критеријуми добре инклузивне праксе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Позитиван однос свих актера образовања према инклузивном образовању деца са посебним потребама (свест да се деци помаже на хумани начин) </a:t>
            </a:r>
            <a:r>
              <a:rPr lang="sr-Cyrl-CS" dirty="0" smtClean="0">
                <a:solidFill>
                  <a:srgbClr val="FF0000"/>
                </a:solidFill>
              </a:rPr>
              <a:t>-негативан однос изазива много проблема</a:t>
            </a:r>
          </a:p>
          <a:p>
            <a:r>
              <a:rPr lang="sr-Cyrl-CS" dirty="0" smtClean="0"/>
              <a:t>Флексибилни наставни програми у складу са потребама деце (прилагођавање у погледу метода,облика,садржаја и временске организације рада)</a:t>
            </a:r>
          </a:p>
          <a:p>
            <a:r>
              <a:rPr lang="sr-Cyrl-CS" dirty="0" smtClean="0"/>
              <a:t>Обезбеђивање посебних услова за инклузивно образовање- адаптација постора,намештаја,наставна средства , распореда седења и др.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Шта треба чинити?</a:t>
            </a:r>
            <a:endParaRPr lang="sr-Latn-CS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Подршка вршњачке средине (различити видови,најзначајније ипак прихватање различитости и подршка ), уз подршку родитеља</a:t>
            </a:r>
            <a:r>
              <a:rPr lang="sr-Cyrl-C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</a:t>
            </a:r>
          </a:p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Образовање наставника за примену ИО </a:t>
            </a:r>
          </a:p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Стална сарадња на реалцији </a:t>
            </a:r>
          </a:p>
          <a:p>
            <a:pPr>
              <a:buNone/>
            </a:pPr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ТИМ – наставник- родитељ,</a:t>
            </a:r>
          </a:p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Континуитет инклузивног образовања</a:t>
            </a:r>
          </a:p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Одговоран однос према проблематици</a:t>
            </a:r>
          </a:p>
          <a:p>
            <a:r>
              <a:rPr lang="sr-Cyrl-C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МНОГО РАЗУМЕВАЊА И СТРПЉЕЊА</a:t>
            </a:r>
          </a:p>
          <a:p>
            <a:endParaRPr lang="sr-Cyrl-CS" dirty="0" smtClean="0"/>
          </a:p>
          <a:p>
            <a:endParaRPr lang="sr-Cyrl-CS" dirty="0" smtClean="0"/>
          </a:p>
          <a:p>
            <a:endParaRPr lang="sr-Latn-C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</a:t>
            </a:r>
            <a:r>
              <a:rPr lang="sr-Cyrl-RS" b="1" dirty="0" smtClean="0"/>
              <a:t>ли, има и проблема?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Н</a:t>
            </a:r>
            <a:r>
              <a:rPr lang="sr-Cyrl-RS" sz="1800" dirty="0" smtClean="0"/>
              <a:t>а жалост, у пракси се јављају и одређени проблеми, недостаци и тешке ситуације:</a:t>
            </a:r>
          </a:p>
          <a:p>
            <a:r>
              <a:rPr lang="ru-RU" sz="1800" dirty="0" smtClean="0"/>
              <a:t>Н</a:t>
            </a:r>
            <a:r>
              <a:rPr lang="sr-Cyrl-RS" sz="1800" dirty="0" smtClean="0"/>
              <a:t>едовољна и лоша сарања породице и школе,</a:t>
            </a:r>
          </a:p>
          <a:p>
            <a:r>
              <a:rPr lang="ru-RU" sz="1800" dirty="0" smtClean="0"/>
              <a:t>О</a:t>
            </a:r>
            <a:r>
              <a:rPr lang="sr-Cyrl-RS" sz="1800" dirty="0" smtClean="0"/>
              <a:t>дсуство “педагошких асистената” по школама, нико неће да их финансира у локалној самоуправи и шире;</a:t>
            </a:r>
          </a:p>
          <a:p>
            <a:r>
              <a:rPr lang="ru-RU" sz="1800" dirty="0" smtClean="0"/>
              <a:t>Н</a:t>
            </a:r>
            <a:r>
              <a:rPr lang="sr-Cyrl-RS" sz="1800" dirty="0" smtClean="0"/>
              <a:t>еразумевање средине-предрасуде,</a:t>
            </a:r>
          </a:p>
          <a:p>
            <a:r>
              <a:rPr lang="ru-RU" sz="1800" dirty="0" smtClean="0"/>
              <a:t>С</a:t>
            </a:r>
            <a:r>
              <a:rPr lang="sr-Cyrl-RS" sz="1800" dirty="0" smtClean="0"/>
              <a:t>пецифичности детета-врста поремећаја или стања која омета нормалан ток примене ИОП-а (агресивност,стереотипна понашања,хиперактивност,страх, асоцијалност,слаба концентрација,не прихватање школе и наставника,инвалидитет и низ др. </a:t>
            </a:r>
            <a:r>
              <a:rPr lang="ru-RU" sz="1800" dirty="0" smtClean="0"/>
              <a:t>п</a:t>
            </a:r>
            <a:r>
              <a:rPr lang="sr-Cyrl-RS" sz="1800" dirty="0" smtClean="0"/>
              <a:t>ојава);</a:t>
            </a:r>
          </a:p>
          <a:p>
            <a:r>
              <a:rPr lang="sr-Cyrl-RS" sz="1800" dirty="0" smtClean="0"/>
              <a:t>САВЕТ: пре свега стрпљење,стрпљење и ићи “корак по корак”</a:t>
            </a:r>
          </a:p>
          <a:p>
            <a:r>
              <a:rPr lang="ru-RU" sz="1800" dirty="0" smtClean="0"/>
              <a:t>В</a:t>
            </a:r>
            <a:r>
              <a:rPr lang="sr-Cyrl-RS" sz="1800" dirty="0" smtClean="0"/>
              <a:t>еома је погрешно нереално сагледавати ситуацију или очекивати да ће се ствари значајно променити преко ноћи,</a:t>
            </a:r>
          </a:p>
          <a:p>
            <a:r>
              <a:rPr lang="sr-Cyrl-RS" sz="1800" dirty="0" smtClean="0"/>
              <a:t>Зато је велико задовољство свих нас када се направи макар мели позитиван корак, након великог труда и упорности.</a:t>
            </a:r>
          </a:p>
          <a:p>
            <a:r>
              <a:rPr lang="ru-RU" sz="1800" dirty="0" smtClean="0"/>
              <a:t>Н</a:t>
            </a:r>
            <a:r>
              <a:rPr lang="sr-Cyrl-RS" sz="1800" dirty="0" smtClean="0"/>
              <a:t>аравно , нисмо овде говорили о свим проблемима, само смо указали на њихово постојање и потребу да се системски решавају.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286388"/>
            <a:ext cx="7467600" cy="1000132"/>
          </a:xfrm>
        </p:spPr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      хвала на издвојеном времену!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Pc\Desktop\DRAGANA\školske sličice\преузимање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7215238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721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ШКОЛА ПО МЕРИ ДЕТЕТА СПРОВОЂЕЊЕ ИНКЛУЗИВНЕ ПРАКСЕ</vt:lpstr>
      <vt:lpstr>ШТА КАЖЕ ЗАКОН ?</vt:lpstr>
      <vt:lpstr>ИНДИВИДУЛНИ ОБРАЗОВНИ ПЛАН- ИОП</vt:lpstr>
      <vt:lpstr>НОВИНЕ У ПРОЦЕСУ САРАДЊЕ СА РОДИТЕЉИМА </vt:lpstr>
      <vt:lpstr>Шта доноси инклузија?</vt:lpstr>
      <vt:lpstr>Критеријуми добре инклузивне праксе</vt:lpstr>
      <vt:lpstr>Шта треба чинити?</vt:lpstr>
      <vt:lpstr>Али, има и проблема?</vt:lpstr>
      <vt:lpstr>      хвала на издвојеном времену!</vt:lpstr>
    </vt:vector>
  </TitlesOfParts>
  <Company>Elping, s.a. - Pozarevac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ПО МЕРИ ДЕТЕТА УВОЂЕЊЕ И НКЛУЗИВНЕ ПРАКСЕ</dc:title>
  <dc:creator>Ivan Rakic</dc:creator>
  <cp:lastModifiedBy>Corporate Edition</cp:lastModifiedBy>
  <cp:revision>17</cp:revision>
  <dcterms:created xsi:type="dcterms:W3CDTF">2010-06-17T16:04:08Z</dcterms:created>
  <dcterms:modified xsi:type="dcterms:W3CDTF">2016-02-05T08:04:43Z</dcterms:modified>
</cp:coreProperties>
</file>